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AC83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78E3E3-7854-4C4B-BF2D-45538A7B9F15}" v="12" dt="2024-02-01T09:16:58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9191F-A7BE-D3E6-CF81-E62DBE343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74BAEA-DD47-A3E0-970D-C4CACED50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34E0A4-469C-6F72-0DB3-6DDB858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17CDF1-6B3F-4029-9337-5391904F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63FC35-9356-3988-8205-8DE59920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6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8389B5-439F-8A73-2E1B-7BCEE8B7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1FDBCC-6218-396F-8596-B547B67AA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1AE339-8F60-6AB9-9C4F-FDF36EC5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9DAA20-5616-6569-D2D8-9023EB43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D085A8-067B-47F9-5A36-35E8FC5E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02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D2167A-D4A3-C97D-2DAC-9D4A73E69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A0FE29-6D9B-9F78-133E-67246AA94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D30EE9-8118-BD57-0F36-8D74337F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82478C-060F-FC7E-54EC-A080B352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2CC412-1C30-3060-5AA0-749DB060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2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AFDE5-085D-3FC0-7687-3C9D1C49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33F413-AC39-3DB2-9571-CA0AB51DF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0CA71E-13F3-7143-15D0-9D1E7DBB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E1B364-C2F3-A06C-3878-C3586911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EE02A6-8D38-F06A-ACC3-D88C8877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2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449F6-3D9F-F78C-7756-F6361CF2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A3BFF7-2525-2CD5-9800-9E651DD8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FA5562-A748-2AF9-8473-574CBD8E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D7A63D-C095-4C8E-3A3C-8B524E41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68E94D-0A05-E566-9DE8-658F9CD5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63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21DA5-E5F1-18A4-7941-75FE91E9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34A0D-7AF6-84F6-5FF7-2C2AAC7BA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F200EB-CCB9-4268-266B-F2863549B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332F90-F0FE-F2FA-E0AB-87779F6C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C2CCD6-C495-6EA9-6D1A-4B1ABC1A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95DB77-3ECA-F700-361E-659F446E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28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F2218-E2B5-75EC-0392-FFAF719F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B7524D-35BC-7458-A768-01604E8C7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BFEC34-43A4-3A2B-22AF-81176EAA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A48D52-0A46-0B65-181D-C7D96A254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B974E2-262D-1A3D-5E96-6A326763D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BE187DA-A312-812D-F373-91324B22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F618000-32FA-40EA-1C4E-32A47736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8A1C64-58DD-7C62-D38F-C30690DE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3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AA5582-C8A7-71D9-9822-EE41371A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4CB22A5-8A92-E478-8227-E815AB35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BEC689-18F2-C434-6DB7-8B8F50DF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BDB9A7-6451-9529-67E2-B509F236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89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D180273-37B0-FF6E-2833-F77444B6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56CEEA-3F3F-16DA-8D1C-7D6F2791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9E6239-3568-1C3E-8CDE-8F8DCEBA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7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091A8-28B9-E5ED-C9B5-0795B5C56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15230-1819-5441-5E8C-00C6C0A0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E9CFAA-5F4B-E456-BA01-073868729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C0E1CE-1D5B-0ACB-CC4D-0E7DB743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135350-2349-17C0-5DFD-632FA123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680589-FF89-ACCE-EC73-DCF925ED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60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BEA33-A176-5CE7-FF1E-E99F920A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E490F80-52FE-7B25-EAA4-9A429AFBF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E08BBB-A20A-738E-9036-103DCD24F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357469-5CCA-E6BC-493E-7CC617C8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10546D-12C4-0B59-B819-59248805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60DECE-9EFF-1375-0769-AA5B386C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65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AF5419-F8DA-BF95-82E9-647F4CE0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76CD59-AA09-757D-2CF0-11FB96A5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35DB78-E345-08F5-1588-A8BD9E5EC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C2E21-8191-C5DF-E655-847EDC551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DF44F1-2FBD-781B-5320-5A853D139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0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FE2D22C-409B-48AF-B24F-7988A8F7F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7EEAE67-85A0-37B6-A473-9C0F121C6D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9" t="28853" r="14605" b="31578"/>
          <a:stretch/>
        </p:blipFill>
        <p:spPr>
          <a:xfrm>
            <a:off x="10457031" y="58782"/>
            <a:ext cx="1734968" cy="705625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id="{8B70D7B6-0D98-D37A-47AB-B870FCE8EF8C}"/>
              </a:ext>
            </a:extLst>
          </p:cNvPr>
          <p:cNvSpPr txBox="1">
            <a:spLocks/>
          </p:cNvSpPr>
          <p:nvPr/>
        </p:nvSpPr>
        <p:spPr>
          <a:xfrm>
            <a:off x="5013016" y="1018214"/>
            <a:ext cx="72154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liti finanziarie, bancarie e assicurative: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l’arbitrato di fronte alle ADR di settore</a:t>
            </a:r>
            <a:endParaRPr lang="it-IT" sz="3200" b="1" cap="small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DE3F500-295A-12B1-4C56-7C4F1F683AC9}"/>
              </a:ext>
            </a:extLst>
          </p:cNvPr>
          <p:cNvSpPr txBox="1">
            <a:spLocks/>
          </p:cNvSpPr>
          <p:nvPr/>
        </p:nvSpPr>
        <p:spPr>
          <a:xfrm>
            <a:off x="292146" y="1097360"/>
            <a:ext cx="4647945" cy="9478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t-IT" sz="96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febbraio 2024</a:t>
            </a:r>
            <a:endParaRPr lang="it-IT" sz="8000" b="1" dirty="0">
              <a:solidFill>
                <a:schemeClr val="accent3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80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15.00-17.00</a:t>
            </a:r>
          </a:p>
          <a:p>
            <a:pPr>
              <a:lnSpc>
                <a:spcPct val="120000"/>
              </a:lnSpc>
            </a:pPr>
            <a:r>
              <a:rPr lang="it-IT" sz="72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7200" b="1" i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(online)</a:t>
            </a:r>
            <a:endParaRPr lang="it-IT" sz="4000" b="1" i="1" dirty="0">
              <a:solidFill>
                <a:schemeClr val="accent3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5831EF7D-4F0E-826F-E187-AA75F4D44089}"/>
              </a:ext>
            </a:extLst>
          </p:cNvPr>
          <p:cNvSpPr txBox="1">
            <a:spLocks/>
          </p:cNvSpPr>
          <p:nvPr/>
        </p:nvSpPr>
        <p:spPr>
          <a:xfrm>
            <a:off x="5301396" y="6110552"/>
            <a:ext cx="6963528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400" b="1" cap="all" dirty="0">
                <a:latin typeface="Letter Gothic Std" panose="020B0409020202030304" pitchFamily="49" charset="0"/>
              </a:rPr>
              <a:t>Focus Group  arbitrato e controversie bancarie e finanziarie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28F4EC9-14C1-3222-8881-97A660CE2E82}"/>
              </a:ext>
            </a:extLst>
          </p:cNvPr>
          <p:cNvCxnSpPr>
            <a:cxnSpLocks/>
          </p:cNvCxnSpPr>
          <p:nvPr/>
        </p:nvCxnSpPr>
        <p:spPr>
          <a:xfrm>
            <a:off x="6676737" y="5995549"/>
            <a:ext cx="0" cy="425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18FD48-2230-7EC1-B89A-43183C6194EB}"/>
              </a:ext>
            </a:extLst>
          </p:cNvPr>
          <p:cNvSpPr txBox="1"/>
          <p:nvPr/>
        </p:nvSpPr>
        <p:spPr>
          <a:xfrm>
            <a:off x="66152" y="5608728"/>
            <a:ext cx="498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u="sng" dirty="0">
                <a:solidFill>
                  <a:schemeClr val="bg2">
                    <a:lumMod val="10000"/>
                  </a:schemeClr>
                </a:solidFill>
                <a:latin typeface="Biome" panose="020B0503030204020804" pitchFamily="34" charset="0"/>
                <a:cs typeface="Biome" panose="020B0503030204020804" pitchFamily="34" charset="0"/>
              </a:rPr>
              <a:t>Registrazione: info@arbitratoaia.org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CE1701-6632-5E15-C4F6-DE89B2432CC3}"/>
              </a:ext>
            </a:extLst>
          </p:cNvPr>
          <p:cNvSpPr txBox="1"/>
          <p:nvPr/>
        </p:nvSpPr>
        <p:spPr>
          <a:xfrm>
            <a:off x="5013016" y="1630716"/>
            <a:ext cx="7215446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050" b="1" kern="1200" spc="3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14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it-IT" sz="1600" b="1" spc="300" dirty="0">
                <a:solidFill>
                  <a:srgbClr val="AC8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Saluti introduttivi</a:t>
            </a:r>
            <a:r>
              <a:rPr lang="it-IT" sz="1600" spc="300" dirty="0">
                <a:solidFill>
                  <a:srgbClr val="AC8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1600" kern="100" spc="300" dirty="0">
              <a:solidFill>
                <a:srgbClr val="AC8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Maria Beatrice Deli</a:t>
            </a:r>
            <a:r>
              <a:rPr lang="it-IT" sz="14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Segretario Generale AIA</a:t>
            </a:r>
            <a:endParaRPr lang="it-IT" sz="1600" kern="1200" dirty="0">
              <a:solidFill>
                <a:srgbClr val="59595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800" kern="1200" dirty="0">
              <a:solidFill>
                <a:srgbClr val="AC83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600" b="1" kern="1200" spc="300" dirty="0">
                <a:solidFill>
                  <a:srgbClr val="AC8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Moderatori</a:t>
            </a:r>
            <a:endParaRPr lang="it-IT" sz="1600" kern="100" spc="300" dirty="0">
              <a:solidFill>
                <a:srgbClr val="AC83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Raffaele Lener </a:t>
            </a:r>
            <a:r>
              <a:rPr lang="it-IT" sz="14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it-IT" sz="1400" b="1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Umberto Morera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it-IT" sz="14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coordinatori del Focus Group</a:t>
            </a:r>
            <a:endParaRPr lang="it-IT" sz="1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600" b="1" kern="1200" spc="300" dirty="0">
                <a:solidFill>
                  <a:srgbClr val="AC8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Intervengono</a:t>
            </a:r>
            <a:endParaRPr lang="it-IT" sz="1600" kern="100" spc="3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Costanza Alessi</a:t>
            </a:r>
            <a:r>
              <a:rPr lang="it-IT" sz="140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Banca d’Italia</a:t>
            </a:r>
            <a:endParaRPr lang="it-IT" sz="1400" dirty="0">
              <a:solidFill>
                <a:srgbClr val="59595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Antonio Briguglio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Università degli Studi di Roma Tor Vergata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Paolo Efisio Corrias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Università degli Studi di Cagliari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Roberto </a:t>
            </a:r>
            <a:r>
              <a:rPr lang="it-IT" sz="1400" b="1" dirty="0" err="1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Irpo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Banca Monte dei Paschi di Siena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Gianfranco </a:t>
            </a:r>
            <a:r>
              <a:rPr lang="it-IT" sz="1400" b="1" dirty="0" err="1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Liace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Università degli Studi di Salerno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Gustavo Olivieri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Università Luiss – G. Carli Roma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Elisabetta Pagnini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Conciliatore Bancario Finanziario</a:t>
            </a:r>
          </a:p>
          <a:p>
            <a:pPr algn="ctr"/>
            <a:r>
              <a:rPr lang="it-IT" sz="1400" b="1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Maurizio Sciuto</a:t>
            </a:r>
            <a:r>
              <a:rPr lang="it-IT" sz="14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Università degli Studi di Macerata</a:t>
            </a:r>
          </a:p>
        </p:txBody>
      </p:sp>
      <p:pic>
        <p:nvPicPr>
          <p:cNvPr id="2" name="Picture 3" descr="Sfondo con poligoni interconnessi">
            <a:extLst>
              <a:ext uri="{FF2B5EF4-FFF2-40B4-BE49-F238E27FC236}">
                <a16:creationId xmlns:a16="http://schemas.microsoft.com/office/drawing/2014/main" id="{EFE5150A-EFED-C4FC-36EE-ECF08F0D20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7000"/>
          </a:blip>
          <a:srcRect l="12247" r="15177" b="-1"/>
          <a:stretch/>
        </p:blipFill>
        <p:spPr>
          <a:xfrm>
            <a:off x="677001" y="1864371"/>
            <a:ext cx="3951733" cy="3634533"/>
          </a:xfrm>
          <a:prstGeom prst="rect">
            <a:avLst/>
          </a:prstGeom>
          <a:effectLst>
            <a:softEdge rad="419100"/>
          </a:effectLst>
        </p:spPr>
      </p:pic>
    </p:spTree>
    <p:extLst>
      <p:ext uri="{BB962C8B-B14F-4D97-AF65-F5344CB8AC3E}">
        <p14:creationId xmlns:p14="http://schemas.microsoft.com/office/powerpoint/2010/main" val="356162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Biome</vt:lpstr>
      <vt:lpstr>Calibri</vt:lpstr>
      <vt:lpstr>Calibri Light</vt:lpstr>
      <vt:lpstr>Letter Gothic Std</vt:lpstr>
      <vt:lpstr>Tahoma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giugno 2023  15.30</dc:title>
  <dc:creator>Arbitrato AIA</dc:creator>
  <cp:lastModifiedBy>Prof. Avv. Umberto Morera</cp:lastModifiedBy>
  <cp:revision>3</cp:revision>
  <cp:lastPrinted>2024-01-25T12:15:58Z</cp:lastPrinted>
  <dcterms:created xsi:type="dcterms:W3CDTF">2023-05-10T12:25:11Z</dcterms:created>
  <dcterms:modified xsi:type="dcterms:W3CDTF">2024-02-05T16:24:18Z</dcterms:modified>
</cp:coreProperties>
</file>