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8300"/>
    <a:srgbClr val="8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51ADEC-46C5-4B00-8CF6-F0DCC3B360B7}" v="77" dt="2023-05-10T15:39:33.1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29191F-A7BE-D3E6-CF81-E62DBE3435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674BAEA-DD47-A3E0-970D-C4CACED50F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734E0A4-469C-6F72-0DB3-6DDB858CF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C80E-1F8D-4596-9141-C1ABBE167748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417CDF1-6B3F-4029-9337-5391904F7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63FC35-9356-3988-8205-8DE59920A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62B-6A6A-4682-9B4B-7695893453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662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8389B5-439F-8A73-2E1B-7BCEE8B78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41FDBCC-6218-396F-8596-B547B67AA2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1AE339-8F60-6AB9-9C4F-FDF36EC54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C80E-1F8D-4596-9141-C1ABBE167748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E9DAA20-5616-6569-D2D8-9023EB438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BD085A8-067B-47F9-5A36-35E8FC5EA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62B-6A6A-4682-9B4B-7695893453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9026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4D2167A-D4A3-C97D-2DAC-9D4A73E69D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BA0FE29-6D9B-9F78-133E-67246AA942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0D30EE9-8118-BD57-0F36-8D74337F3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C80E-1F8D-4596-9141-C1ABBE167748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82478C-060F-FC7E-54EC-A080B352F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2CC412-1C30-3060-5AA0-749DB0603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62B-6A6A-4682-9B4B-7695893453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4287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6AFDE5-085D-3FC0-7687-3C9D1C49E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33F413-AC39-3DB2-9571-CA0AB51DF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80CA71E-13F3-7143-15D0-9D1E7DBB6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C80E-1F8D-4596-9141-C1ABBE167748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E1B364-C2F3-A06C-3878-C35869111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FEE02A6-8D38-F06A-ACC3-D88C8877D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62B-6A6A-4682-9B4B-7695893453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82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B449F6-3D9F-F78C-7756-F6361CF2A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BA3BFF7-2525-2CD5-9800-9E651DD8F7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FFA5562-A748-2AF9-8473-574CBD8EE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C80E-1F8D-4596-9141-C1ABBE167748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0D7A63D-C095-4C8E-3A3C-8B524E41D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268E94D-0A05-E566-9DE8-658F9CD51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62B-6A6A-4682-9B4B-7695893453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9630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421DA5-E5F1-18A4-7941-75FE91E98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334A0D-7AF6-84F6-5FF7-2C2AAC7BA9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4F200EB-CCB9-4268-266B-F2863549B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1332F90-F0FE-F2FA-E0AB-87779F6CA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C80E-1F8D-4596-9141-C1ABBE167748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1C2CCD6-C495-6EA9-6D1A-4B1ABC1A0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A95DB77-3ECA-F700-361E-659F446E1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62B-6A6A-4682-9B4B-7695893453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328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1F2218-E2B5-75EC-0392-FFAF719F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1B7524D-35BC-7458-A768-01604E8C7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6BFEC34-43A4-3A2B-22AF-81176EAAA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BA48D52-0A46-0B65-181D-C7D96A2547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7B974E2-262D-1A3D-5E96-6A326763DD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BE187DA-A312-812D-F373-91324B225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C80E-1F8D-4596-9141-C1ABBE167748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F618000-32FA-40EA-1C4E-32A477360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98A1C64-58DD-7C62-D38F-C30690DE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62B-6A6A-4682-9B4B-7695893453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1304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AA5582-C8A7-71D9-9822-EE41371AC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4CB22A5-8A92-E478-8227-E815AB35E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C80E-1F8D-4596-9141-C1ABBE167748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9BEC689-18F2-C434-6DB7-8B8F50DFF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7BDB9A7-6451-9529-67E2-B509F236A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62B-6A6A-4682-9B4B-7695893453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789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D180273-37B0-FF6E-2833-F77444B6C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C80E-1F8D-4596-9141-C1ABBE167748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A56CEEA-3F3F-16DA-8D1C-7D6F27919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69E6239-3568-1C3E-8CDE-8F8DCEBAC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62B-6A6A-4682-9B4B-7695893453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074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E091A8-28B9-E5ED-C9B5-0795B5C56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115230-1819-5441-5E8C-00C6C0A0B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FE9CFAA-5F4B-E456-BA01-0738687296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C0E1CE-1D5B-0ACB-CC4D-0E7DB7432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C80E-1F8D-4596-9141-C1ABBE167748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2135350-2349-17C0-5DFD-632FA1235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5680589-FF89-ACCE-EC73-DCF925ED1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62B-6A6A-4682-9B4B-7695893453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360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FBEA33-A176-5CE7-FF1E-E99F920A7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E490F80-52FE-7B25-EAA4-9A429AFBF2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3E08BBB-A20A-738E-9036-103DCD24F8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C357469-5CCA-E6BC-493E-7CC617C8E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C80E-1F8D-4596-9141-C1ABBE167748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E10546D-12C4-0B59-B819-592488053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460DECE-9EFF-1375-0769-AA5B386C3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62B-6A6A-4682-9B4B-7695893453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8651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FAF5419-F8DA-BF95-82E9-647F4CE08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176CD59-AA09-757D-2CF0-11FB96A526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335DB78-E345-08F5-1588-A8BD9E5ECD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DC80E-1F8D-4596-9141-C1ABBE167748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F1C2E21-8191-C5DF-E655-847EDC5512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DF44F1-2FBD-781B-5320-5A853D139B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0362B-6A6A-4682-9B4B-7695893453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603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0FE2D22C-409B-48AF-B24F-7988A8F7F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5" name="Rectangle 4104">
            <a:extLst>
              <a:ext uri="{FF2B5EF4-FFF2-40B4-BE49-F238E27FC236}">
                <a16:creationId xmlns:a16="http://schemas.microsoft.com/office/drawing/2014/main" id="{90464369-70FA-42AF-948F-80664CA7B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146816"/>
          </a:xfrm>
          <a:prstGeom prst="rect">
            <a:avLst/>
          </a:prstGeom>
          <a:solidFill>
            <a:schemeClr val="bg1">
              <a:lumMod val="8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7" name="Rectangle 4106">
            <a:extLst>
              <a:ext uri="{FF2B5EF4-FFF2-40B4-BE49-F238E27FC236}">
                <a16:creationId xmlns:a16="http://schemas.microsoft.com/office/drawing/2014/main" id="{A648176E-454C-437C-B0FC-9B82FCF32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06441" y="6131892"/>
            <a:ext cx="524256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9" name="Rectangle 4108">
            <a:extLst>
              <a:ext uri="{FF2B5EF4-FFF2-40B4-BE49-F238E27FC236}">
                <a16:creationId xmlns:a16="http://schemas.microsoft.com/office/drawing/2014/main" id="{A6604B49-AD5C-4590-B051-06C8222E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998176" y="277912"/>
            <a:ext cx="524256" cy="118633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11" name="Rectangle 4110">
            <a:extLst>
              <a:ext uri="{FF2B5EF4-FFF2-40B4-BE49-F238E27FC236}">
                <a16:creationId xmlns:a16="http://schemas.microsoft.com/office/drawing/2014/main" id="{CC552A98-EF7D-4D42-AB69-066B786AB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5" y="399675"/>
            <a:ext cx="4647368" cy="5809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Gocce della cultura] Patrimonio culturale immateriale della Cina - La  tecnica del Zhusuan cinese (Abaco)">
            <a:extLst>
              <a:ext uri="{FF2B5EF4-FFF2-40B4-BE49-F238E27FC236}">
                <a16:creationId xmlns:a16="http://schemas.microsoft.com/office/drawing/2014/main" id="{04EE1E72-69FD-8FE3-6223-B916941762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99" r="17889"/>
          <a:stretch/>
        </p:blipFill>
        <p:spPr bwMode="auto">
          <a:xfrm>
            <a:off x="1306902" y="2085870"/>
            <a:ext cx="2554715" cy="3228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E7EEAE67-85A0-37B6-A473-9C0F121C6D8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99" t="28853" r="14605" b="31578"/>
          <a:stretch/>
        </p:blipFill>
        <p:spPr>
          <a:xfrm>
            <a:off x="10457031" y="58782"/>
            <a:ext cx="1734968" cy="705625"/>
          </a:xfrm>
          <a:prstGeom prst="rect">
            <a:avLst/>
          </a:prstGeom>
        </p:spPr>
      </p:pic>
      <p:sp>
        <p:nvSpPr>
          <p:cNvPr id="5" name="Sottotitolo 4">
            <a:extLst>
              <a:ext uri="{FF2B5EF4-FFF2-40B4-BE49-F238E27FC236}">
                <a16:creationId xmlns:a16="http://schemas.microsoft.com/office/drawing/2014/main" id="{8B70D7B6-0D98-D37A-47AB-B870FCE8EF8C}"/>
              </a:ext>
            </a:extLst>
          </p:cNvPr>
          <p:cNvSpPr txBox="1">
            <a:spLocks/>
          </p:cNvSpPr>
          <p:nvPr/>
        </p:nvSpPr>
        <p:spPr>
          <a:xfrm>
            <a:off x="5013016" y="1018214"/>
            <a:ext cx="721544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400" b="1" cap="small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L’arbitro e il CTU: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it-IT" sz="2400" b="1" cap="small" dirty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teoria e prassi di un rapporto professionale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7DE3F500-295A-12B1-4C56-7C4F1F683AC9}"/>
              </a:ext>
            </a:extLst>
          </p:cNvPr>
          <p:cNvSpPr txBox="1">
            <a:spLocks/>
          </p:cNvSpPr>
          <p:nvPr/>
        </p:nvSpPr>
        <p:spPr>
          <a:xfrm>
            <a:off x="328896" y="784347"/>
            <a:ext cx="4647945" cy="94781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it-IT" sz="9600" b="1" dirty="0">
                <a:solidFill>
                  <a:schemeClr val="accent3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 giugno 2023</a:t>
            </a:r>
            <a:endParaRPr lang="it-IT" sz="8000" b="1" dirty="0">
              <a:solidFill>
                <a:schemeClr val="accent3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it-IT" sz="8000" b="1" dirty="0">
                <a:solidFill>
                  <a:schemeClr val="accent3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15.30-17.30</a:t>
            </a:r>
          </a:p>
          <a:p>
            <a:pPr>
              <a:lnSpc>
                <a:spcPct val="120000"/>
              </a:lnSpc>
            </a:pPr>
            <a:r>
              <a:rPr lang="it-IT" sz="7200" b="1" dirty="0">
                <a:solidFill>
                  <a:schemeClr val="accent3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it-IT" sz="7200" b="1" i="1" dirty="0">
                <a:solidFill>
                  <a:schemeClr val="accent3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(online)</a:t>
            </a:r>
            <a:endParaRPr lang="it-IT" sz="4000" b="1" i="1" dirty="0">
              <a:solidFill>
                <a:schemeClr val="accent3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Sottotitolo 2">
            <a:extLst>
              <a:ext uri="{FF2B5EF4-FFF2-40B4-BE49-F238E27FC236}">
                <a16:creationId xmlns:a16="http://schemas.microsoft.com/office/drawing/2014/main" id="{5831EF7D-4F0E-826F-E187-AA75F4D44089}"/>
              </a:ext>
            </a:extLst>
          </p:cNvPr>
          <p:cNvSpPr txBox="1">
            <a:spLocks/>
          </p:cNvSpPr>
          <p:nvPr/>
        </p:nvSpPr>
        <p:spPr>
          <a:xfrm>
            <a:off x="5301396" y="6110552"/>
            <a:ext cx="6963528" cy="369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400" b="1" cap="all" dirty="0">
                <a:latin typeface="Letter Gothic Std" panose="020B0409020202030304" pitchFamily="49" charset="0"/>
              </a:rPr>
              <a:t>Focus Group  arbitrato e controversie bancarie e finanziarie</a:t>
            </a: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A28F4EC9-14C1-3222-8881-97A660CE2E82}"/>
              </a:ext>
            </a:extLst>
          </p:cNvPr>
          <p:cNvCxnSpPr>
            <a:cxnSpLocks/>
          </p:cNvCxnSpPr>
          <p:nvPr/>
        </p:nvCxnSpPr>
        <p:spPr>
          <a:xfrm>
            <a:off x="6676737" y="5995549"/>
            <a:ext cx="0" cy="4250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6718FD48-2230-7EC1-B89A-43183C6194EB}"/>
              </a:ext>
            </a:extLst>
          </p:cNvPr>
          <p:cNvSpPr txBox="1"/>
          <p:nvPr/>
        </p:nvSpPr>
        <p:spPr>
          <a:xfrm>
            <a:off x="66152" y="5608728"/>
            <a:ext cx="49854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i="1" u="sng" dirty="0">
                <a:solidFill>
                  <a:schemeClr val="bg2">
                    <a:lumMod val="10000"/>
                  </a:schemeClr>
                </a:solidFill>
                <a:latin typeface="Biome" panose="020B0503030204020804" pitchFamily="34" charset="0"/>
                <a:cs typeface="Biome" panose="020B0503030204020804" pitchFamily="34" charset="0"/>
              </a:rPr>
              <a:t>Registrazione: info@arbitratoaia.org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4CE1701-6632-5E15-C4F6-DE89B2432CC3}"/>
              </a:ext>
            </a:extLst>
          </p:cNvPr>
          <p:cNvSpPr txBox="1"/>
          <p:nvPr/>
        </p:nvSpPr>
        <p:spPr>
          <a:xfrm>
            <a:off x="5013016" y="1648218"/>
            <a:ext cx="7215446" cy="4291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1050" b="1" kern="1200" spc="3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/>
            <a:endParaRPr lang="it-IT" sz="1400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it-IT" sz="1400" kern="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1600" kern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it-IT" sz="1600" b="1" spc="300" dirty="0">
                <a:solidFill>
                  <a:srgbClr val="AC8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Saluti introduttivi</a:t>
            </a:r>
            <a:r>
              <a:rPr lang="it-IT" sz="1600" spc="300" dirty="0">
                <a:solidFill>
                  <a:srgbClr val="AC83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it-IT" sz="1600" kern="100" spc="300" dirty="0">
              <a:solidFill>
                <a:srgbClr val="AC83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it-IT" sz="1400" b="1" dirty="0">
                <a:solidFill>
                  <a:srgbClr val="5959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Andrea Carlevaris</a:t>
            </a:r>
            <a:r>
              <a:rPr lang="it-IT" sz="1400" dirty="0">
                <a:solidFill>
                  <a:srgbClr val="5959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t-IT" sz="1200" dirty="0">
                <a:solidFill>
                  <a:srgbClr val="59595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Presidente AIA</a:t>
            </a:r>
            <a:endParaRPr lang="it-IT" sz="1400" kern="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it-IT" sz="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1600" b="1" kern="1200" spc="300" dirty="0">
                <a:solidFill>
                  <a:srgbClr val="AC83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Moderatori</a:t>
            </a:r>
            <a:endParaRPr lang="it-IT" sz="1600" kern="100" spc="300" dirty="0">
              <a:solidFill>
                <a:srgbClr val="AC83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1400" b="1" kern="12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Raffaele Lener</a:t>
            </a:r>
            <a:r>
              <a:rPr lang="it-IT" sz="1200" kern="12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, coordinatore del Focus Group</a:t>
            </a:r>
            <a:endParaRPr lang="it-IT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it-IT" sz="1400" b="1" kern="12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Umberto Morera</a:t>
            </a:r>
            <a:r>
              <a:rPr lang="it-IT" sz="1200" kern="12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, coordinatore del Focus Group</a:t>
            </a:r>
            <a:endParaRPr lang="it-IT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it-IT" sz="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1600" b="1" kern="1200" spc="300" dirty="0">
                <a:solidFill>
                  <a:srgbClr val="AC83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Intervengono</a:t>
            </a:r>
            <a:endParaRPr lang="it-IT" sz="1600" kern="100" spc="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it-IT" sz="1400" b="1" kern="12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Ferruccio Auletta</a:t>
            </a:r>
            <a:r>
              <a:rPr lang="it-IT" sz="1200" b="1" kern="12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,</a:t>
            </a:r>
            <a:r>
              <a:rPr lang="it-IT" sz="1200" kern="12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 Università degli Studi di Napoli «Federico II»</a:t>
            </a:r>
            <a:br>
              <a:rPr lang="it-IT" sz="1200" kern="12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it-IT" sz="1400" b="1" kern="12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Francesco Busato</a:t>
            </a:r>
            <a:r>
              <a:rPr lang="it-IT" sz="1200" b="1" kern="12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,</a:t>
            </a:r>
            <a:r>
              <a:rPr lang="it-IT" sz="1200" kern="12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 Università degli Studi di Napoli Parthenope</a:t>
            </a:r>
            <a:br>
              <a:rPr lang="it-IT" sz="1200" kern="12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it-IT" sz="1400" b="1" kern="12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Enrico Gabrielli</a:t>
            </a:r>
            <a:r>
              <a:rPr lang="it-IT" sz="1400" kern="12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it-IT" sz="1200" kern="12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Università degli Studi di Roma Tor Vergata</a:t>
            </a:r>
            <a:endParaRPr lang="it-IT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it-IT" sz="1400" b="1" kern="12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Tiziano Onesti</a:t>
            </a:r>
            <a:r>
              <a:rPr lang="it-IT" sz="1200" b="1" kern="12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,</a:t>
            </a:r>
            <a:r>
              <a:rPr lang="it-IT" sz="1200" kern="12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 Università degli Studi Roma Tre</a:t>
            </a:r>
            <a:endParaRPr lang="it-IT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it-IT" sz="1400" b="1" kern="12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Andrea Tucci</a:t>
            </a:r>
            <a:r>
              <a:rPr lang="it-IT" sz="1200" b="1" kern="12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,</a:t>
            </a:r>
            <a:r>
              <a:rPr lang="it-IT" sz="1200" kern="12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 Università degli Studi di Foggia</a:t>
            </a:r>
            <a:br>
              <a:rPr lang="it-IT" sz="1200" kern="12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it-IT" sz="1400" b="1" kern="12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Livio Vincenti</a:t>
            </a:r>
            <a:r>
              <a:rPr lang="it-IT" sz="1200" kern="1200" dirty="0">
                <a:solidFill>
                  <a:srgbClr val="595959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imes New Roman" panose="02020603050405020304" pitchFamily="18" charset="0"/>
              </a:rPr>
              <a:t>, Responsabile contenzioso civile Intesa Sanpaolo</a:t>
            </a:r>
            <a:endParaRPr lang="it-IT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2948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9" baseType="lpstr">
      <vt:lpstr>Arial</vt:lpstr>
      <vt:lpstr>Biome</vt:lpstr>
      <vt:lpstr>Calibri</vt:lpstr>
      <vt:lpstr>Calibri Light</vt:lpstr>
      <vt:lpstr>Letter Gothic Std</vt:lpstr>
      <vt:lpstr>Tahoma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 giugno 2023  15.30</dc:title>
  <dc:creator>Arbitrato AIA</dc:creator>
  <cp:lastModifiedBy>Prof. Avv. Umberto Morera</cp:lastModifiedBy>
  <cp:revision>2</cp:revision>
  <dcterms:created xsi:type="dcterms:W3CDTF">2023-05-10T12:25:11Z</dcterms:created>
  <dcterms:modified xsi:type="dcterms:W3CDTF">2024-02-05T12:00:09Z</dcterms:modified>
</cp:coreProperties>
</file>